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2" r:id="rId6"/>
    <p:sldId id="276" r:id="rId7"/>
    <p:sldId id="260" r:id="rId8"/>
    <p:sldId id="275" r:id="rId9"/>
    <p:sldId id="277" r:id="rId10"/>
    <p:sldId id="278" r:id="rId11"/>
    <p:sldId id="267" r:id="rId12"/>
    <p:sldId id="266" r:id="rId13"/>
    <p:sldId id="269" r:id="rId14"/>
  </p:sldIdLst>
  <p:sldSz cx="18288000" cy="10287000"/>
  <p:notesSz cx="6858000" cy="9144000"/>
  <p:embeddedFontLst>
    <p:embeddedFont>
      <p:font typeface="Archivo Black" panose="020B0A03020202020B04"/>
      <p:regular r:id="rId18"/>
    </p:embeddedFont>
    <p:embeddedFont>
      <p:font typeface="Montserrat Classic Bold" panose="00000800000000000000"/>
      <p:bold r:id="rId19"/>
    </p:embeddedFont>
    <p:embeddedFont>
      <p:font typeface="Montserrat Light" panose="00000400000000000000"/>
      <p:regular r:id="rId20"/>
    </p:embeddedFont>
    <p:embeddedFont>
      <p:font typeface="Montserrat Classic" panose="00000500000000000000"/>
      <p:regular r:id="rId21"/>
    </p:embeddedFont>
    <p:embeddedFont>
      <p:font typeface="Montserrat Light Bold" panose="0000080000000000000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9.svg"/><Relationship Id="rId12" Type="http://schemas.openxmlformats.org/officeDocument/2006/relationships/image" Target="../media/image38.png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49.jpeg"/><Relationship Id="rId7" Type="http://schemas.openxmlformats.org/officeDocument/2006/relationships/image" Target="../media/image48.jpeg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3.jpeg"/><Relationship Id="rId2" Type="http://schemas.openxmlformats.org/officeDocument/2006/relationships/image" Target="../media/image44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svg"/><Relationship Id="rId8" Type="http://schemas.openxmlformats.org/officeDocument/2006/relationships/image" Target="../media/image18.png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1.svg"/><Relationship Id="rId10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0.png"/><Relationship Id="rId13" Type="http://schemas.openxmlformats.org/officeDocument/2006/relationships/image" Target="../media/image39.svg"/><Relationship Id="rId12" Type="http://schemas.openxmlformats.org/officeDocument/2006/relationships/image" Target="../media/image38.png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svg"/><Relationship Id="rId12" Type="http://schemas.openxmlformats.org/officeDocument/2006/relationships/image" Target="../media/image38.png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image" Target="../media/image33.svg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svg"/><Relationship Id="rId12" Type="http://schemas.openxmlformats.org/officeDocument/2006/relationships/image" Target="../media/image38.png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5"/>
              <a:stretch>
                <a:fillRect l="-114498" t="-230" r="-2201" b="-2063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4191521" y="35395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41321" y="4130049"/>
            <a:ext cx="9405358" cy="217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endParaRPr lang="en-US" sz="12300" spc="172">
              <a:solidFill>
                <a:srgbClr val="040506"/>
              </a:solidFill>
              <a:latin typeface="Archivo Black" panose="020B0A03020202020B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28152" y="2080902"/>
            <a:ext cx="243169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75" spc="-61">
                <a:solidFill>
                  <a:srgbClr val="040506"/>
                </a:solidFill>
                <a:latin typeface="Montserrat Classic Bold" panose="00000800000000000000"/>
              </a:rPr>
              <a:t>GROUP 17</a:t>
            </a:r>
            <a:endParaRPr lang="en-US" sz="3075" spc="-61">
              <a:solidFill>
                <a:srgbClr val="040506"/>
              </a:solidFill>
              <a:latin typeface="Montserrat Classic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71160" y="3464560"/>
            <a:ext cx="7345045" cy="5480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295"/>
              </a:lnSpc>
            </a:pPr>
            <a:r>
              <a:rPr lang="en-US" sz="5285" spc="74">
                <a:solidFill>
                  <a:srgbClr val="040506"/>
                </a:solidFill>
                <a:latin typeface="Archivo Black" panose="020B0A03020202020B04"/>
              </a:rPr>
              <a:t>HOUSE SALES ANALYSES IN KING COUNTY</a:t>
            </a:r>
            <a:endParaRPr lang="en-US" sz="5285" spc="74">
              <a:solidFill>
                <a:srgbClr val="040506"/>
              </a:solidFill>
              <a:latin typeface="Archivo Black" panose="020B0A03020202020B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1321" y="6182437"/>
            <a:ext cx="9497482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endParaRPr lang="en-US" sz="2655" spc="140">
              <a:solidFill>
                <a:srgbClr val="231F20"/>
              </a:solidFill>
              <a:latin typeface="Montserrat Classic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1323975" y="1584960"/>
            <a:ext cx="8324215" cy="934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RECOMMENDATIONS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GROUP 17</a:t>
            </a:r>
            <a:endParaRPr lang="en-US" sz="1845" spc="-36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451906" y="388483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Grade Encoded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51906" y="4313510"/>
            <a:ext cx="2246916" cy="131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600" dirty="0">
                <a:sym typeface="+mn-ea"/>
              </a:rPr>
              <a:t>The higher a house is graded the higher its price. an upgrade to the next grade will increase the estimated value by 13,010 USD.</a:t>
            </a:r>
            <a:endParaRPr lang="en-US" sz="16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126021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01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056380" y="3884930"/>
            <a:ext cx="3026410" cy="33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Waterfront Encoded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056687" y="4313510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400" dirty="0">
                <a:sym typeface="+mn-ea"/>
              </a:rPr>
              <a:t>A house with a waterfront increases the estimated value of the house by 75,150 USD.</a:t>
            </a:r>
            <a:endParaRPr lang="en-US" sz="14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4730802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02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451906" y="683736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Bathrooms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51906" y="7266040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20" dirty="0">
                <a:sym typeface="+mn-ea"/>
              </a:rPr>
              <a:t>An increase of one bathroom will increase the estimated value by 50,430 USD</a:t>
            </a:r>
            <a:endParaRPr lang="en-US" sz="122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126021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03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4056687" y="683736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Sqft Living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4056687" y="7266040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20" dirty="0">
                <a:sym typeface="+mn-ea"/>
              </a:rPr>
              <a:t>An increase in the </a:t>
            </a:r>
            <a:r>
              <a:rPr lang="en-US" sz="1220" dirty="0" err="1">
                <a:sym typeface="+mn-ea"/>
              </a:rPr>
              <a:t>sqft_living</a:t>
            </a:r>
            <a:r>
              <a:rPr lang="en-US" sz="1220" dirty="0">
                <a:sym typeface="+mn-ea"/>
              </a:rPr>
              <a:t> of a home will increase the estimated value by 180 USD per </a:t>
            </a:r>
            <a:r>
              <a:rPr lang="en-US" sz="1220" dirty="0" err="1">
                <a:sym typeface="+mn-ea"/>
              </a:rPr>
              <a:t>sqft</a:t>
            </a:r>
            <a:endParaRPr lang="en-US" sz="122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730802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04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665553" y="6877215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Floors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665553" y="7305886"/>
            <a:ext cx="2246916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20" dirty="0">
                <a:sym typeface="+mn-ea"/>
              </a:rPr>
              <a:t> An increase in one floor of a house subsequently increases the estimated value by 21,650 USD</a:t>
            </a:r>
            <a:endParaRPr lang="en-US" sz="122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339668" y="5942693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05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6756" y="1468972"/>
            <a:ext cx="953701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CONCLUSION: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802124" y="5015890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16914" y="4958778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02124" y="7668412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16914" y="7819154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301345" y="3322618"/>
            <a:ext cx="5489727" cy="1761958"/>
            <a:chOff x="0" y="0"/>
            <a:chExt cx="1569119" cy="5036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61652" y="3439312"/>
            <a:ext cx="3894757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520" dirty="0">
                <a:solidFill>
                  <a:schemeClr val="bg1"/>
                </a:solidFill>
                <a:sym typeface="+mn-ea"/>
              </a:rPr>
              <a:t>Through careful examination of the dataset, model development, and interpretation of results, we can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identified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key p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ositive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and negative relationships between predictor variables and house sale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prices.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This enables stakeholders to grasp the nuanced dynamics at play within the real estate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market.</a:t>
            </a:r>
            <a:endParaRPr lang="en-US" sz="1520" dirty="0" smtClean="0">
              <a:solidFill>
                <a:schemeClr val="bg1"/>
              </a:solidFill>
              <a:latin typeface="Montserrat Light" panose="00000400000000000000"/>
              <a:sym typeface="+mn-ea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2282138" y="2986489"/>
            <a:ext cx="2320061" cy="2310998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0516135" y="3322618"/>
            <a:ext cx="5489727" cy="1761958"/>
            <a:chOff x="0" y="0"/>
            <a:chExt cx="1569119" cy="5036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876442" y="3391052"/>
            <a:ext cx="3894757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520" dirty="0">
                <a:solidFill>
                  <a:schemeClr val="bg1"/>
                </a:solidFill>
                <a:sym typeface="+mn-ea"/>
              </a:rPr>
              <a:t>Through careful examination of the dataset, model development, and interpretation of results, we can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identified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key p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ositive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and negative relationships between predictor variables and house sale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prices.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This enables stakeholders to grasp the nuanced dynamics at play within the real estate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market.</a:t>
            </a:r>
            <a:endParaRPr lang="en-US" sz="1520" dirty="0" smtClean="0">
              <a:solidFill>
                <a:schemeClr val="bg1"/>
              </a:solidFill>
              <a:latin typeface="Montserrat Light" panose="00000400000000000000"/>
              <a:sym typeface="+mn-ea"/>
            </a:endParaRP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 rot="0">
            <a:off x="9496928" y="2986489"/>
            <a:ext cx="2320061" cy="231099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27" name="Group 27"/>
          <p:cNvGrpSpPr/>
          <p:nvPr/>
        </p:nvGrpSpPr>
        <p:grpSpPr>
          <a:xfrm rot="0">
            <a:off x="3301365" y="6108700"/>
            <a:ext cx="5489575" cy="2012950"/>
            <a:chOff x="0" y="0"/>
            <a:chExt cx="1569119" cy="5036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661652" y="6209271"/>
            <a:ext cx="3894757" cy="172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600" dirty="0">
                <a:solidFill>
                  <a:schemeClr val="bg1"/>
                </a:solidFill>
                <a:sym typeface="+mn-ea"/>
              </a:rPr>
              <a:t>Through careful examination of the dataset, model development, and interpretation of results, we can </a:t>
            </a:r>
            <a:r>
              <a:rPr lang="en-US" sz="1600" dirty="0" smtClean="0">
                <a:solidFill>
                  <a:schemeClr val="bg1"/>
                </a:solidFill>
                <a:sym typeface="+mn-ea"/>
              </a:rPr>
              <a:t>identified </a:t>
            </a:r>
            <a:r>
              <a:rPr lang="en-US" sz="1600" dirty="0">
                <a:solidFill>
                  <a:schemeClr val="bg1"/>
                </a:solidFill>
                <a:sym typeface="+mn-ea"/>
              </a:rPr>
              <a:t>key p</a:t>
            </a:r>
            <a:r>
              <a:rPr lang="en-US" sz="1600" dirty="0" smtClean="0">
                <a:solidFill>
                  <a:schemeClr val="bg1"/>
                </a:solidFill>
                <a:sym typeface="+mn-ea"/>
              </a:rPr>
              <a:t>ositive </a:t>
            </a:r>
            <a:r>
              <a:rPr lang="en-US" sz="1600" dirty="0">
                <a:solidFill>
                  <a:schemeClr val="bg1"/>
                </a:solidFill>
                <a:sym typeface="+mn-ea"/>
              </a:rPr>
              <a:t>and negative relationships between predictor variables and house sale </a:t>
            </a:r>
            <a:r>
              <a:rPr lang="en-US" sz="1600" dirty="0" smtClean="0">
                <a:solidFill>
                  <a:schemeClr val="bg1"/>
                </a:solidFill>
                <a:sym typeface="+mn-ea"/>
              </a:rPr>
              <a:t>prices. </a:t>
            </a:r>
            <a:r>
              <a:rPr lang="en-US" sz="1600" dirty="0">
                <a:solidFill>
                  <a:schemeClr val="bg1"/>
                </a:solidFill>
                <a:sym typeface="+mn-ea"/>
              </a:rPr>
              <a:t>This enables stakeholders to grasp the nuanced dynamics at play within the real estate </a:t>
            </a:r>
            <a:r>
              <a:rPr lang="en-US" sz="1600" dirty="0" smtClean="0">
                <a:solidFill>
                  <a:schemeClr val="bg1"/>
                </a:solidFill>
                <a:sym typeface="+mn-ea"/>
              </a:rPr>
              <a:t>market.</a:t>
            </a:r>
            <a:endParaRPr lang="en-US" sz="1600" dirty="0" smtClean="0">
              <a:solidFill>
                <a:schemeClr val="bg1"/>
              </a:solidFill>
              <a:latin typeface="Montserrat Light" panose="00000400000000000000"/>
              <a:sym typeface="+mn-ea"/>
            </a:endParaRP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 rot="0">
            <a:off x="2282138" y="5772323"/>
            <a:ext cx="2320061" cy="2310998"/>
            <a:chOff x="0" y="0"/>
            <a:chExt cx="6502400" cy="64770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4" name="Freeform 3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</p:spPr>
        </p:sp>
        <p:sp>
          <p:nvSpPr>
            <p:cNvPr id="35" name="Freeform 3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6" name="Group 36"/>
          <p:cNvGrpSpPr/>
          <p:nvPr/>
        </p:nvGrpSpPr>
        <p:grpSpPr>
          <a:xfrm rot="0">
            <a:off x="10516135" y="6108451"/>
            <a:ext cx="5489727" cy="1761958"/>
            <a:chOff x="0" y="0"/>
            <a:chExt cx="1569119" cy="50361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76442" y="6186411"/>
            <a:ext cx="3894757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520" dirty="0">
                <a:solidFill>
                  <a:schemeClr val="bg1"/>
                </a:solidFill>
                <a:sym typeface="+mn-ea"/>
              </a:rPr>
              <a:t>Through careful examination of the dataset, model development, and interpretation of results, we can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identified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key p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ositive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and negative relationships between predictor variables and house sale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prices. </a:t>
            </a:r>
            <a:r>
              <a:rPr lang="en-US" sz="1520" dirty="0">
                <a:solidFill>
                  <a:schemeClr val="bg1"/>
                </a:solidFill>
                <a:sym typeface="+mn-ea"/>
              </a:rPr>
              <a:t>This enables stakeholders to grasp the nuanced dynamics at play within the real estate </a:t>
            </a:r>
            <a:r>
              <a:rPr lang="en-US" sz="1520" dirty="0" smtClean="0">
                <a:solidFill>
                  <a:schemeClr val="bg1"/>
                </a:solidFill>
                <a:sym typeface="+mn-ea"/>
              </a:rPr>
              <a:t>market.</a:t>
            </a:r>
            <a:endParaRPr lang="en-US" sz="1520">
              <a:solidFill>
                <a:srgbClr val="FFFFFF"/>
              </a:solidFill>
              <a:latin typeface="Montserrat Light" panose="00000400000000000000"/>
            </a:endParaRP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 rot="0">
            <a:off x="9496928" y="5772323"/>
            <a:ext cx="2320061" cy="2310998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</p:spPr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 rot="0">
            <a:off x="11006092" y="-6332"/>
            <a:ext cx="7281908" cy="4096074"/>
            <a:chOff x="0" y="0"/>
            <a:chExt cx="6089457" cy="342532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0016" r="-300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4991" r="-2499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0"/>
              </a:lnSpc>
              <a:spcBef>
                <a:spcPct val="0"/>
              </a:spcBef>
            </a:pPr>
            <a:r>
              <a:rPr lang="en-US" sz="5575" u="none" strike="noStrike">
                <a:solidFill>
                  <a:srgbClr val="FFFFFF"/>
                </a:solidFill>
                <a:latin typeface="Archivo Black" panose="020B0A03020202020B04"/>
              </a:rPr>
              <a:t>THANK'S FOR WATCHING!</a:t>
            </a:r>
            <a:endParaRPr lang="en-US" sz="5575" u="none" strike="noStrike">
              <a:solidFill>
                <a:srgbClr val="FFFFFF"/>
              </a:solidFill>
              <a:latin typeface="Archivo Black" panose="020B0A03020202020B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5155" r="-2515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4991" r="-2499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4991" r="-2499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t="-24985" b="-2498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28" name="Group 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25078" b="-25078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012690" y="1579392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419761" y="2659629"/>
            <a:ext cx="243169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75" spc="-61">
                <a:solidFill>
                  <a:srgbClr val="040506"/>
                </a:solidFill>
                <a:latin typeface="Montserrat Classic Bold" panose="00000800000000000000"/>
              </a:rPr>
              <a:t>GROUP 17</a:t>
            </a:r>
            <a:endParaRPr lang="en-US" sz="3075" spc="-61">
              <a:solidFill>
                <a:srgbClr val="040506"/>
              </a:solidFill>
              <a:latin typeface="Montserrat Classic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5"/>
              </a:lnSpc>
            </a:pPr>
            <a:r>
              <a:rPr lang="en-US" sz="9980" spc="79">
                <a:solidFill>
                  <a:srgbClr val="FFFFFF"/>
                </a:solidFill>
                <a:latin typeface="Archivo Black" panose="020B0A03020202020B04"/>
              </a:rPr>
              <a:t>CONTENT</a:t>
            </a:r>
            <a:endParaRPr lang="en-US" sz="9980" spc="79">
              <a:solidFill>
                <a:srgbClr val="FFFFFF"/>
              </a:solidFill>
              <a:latin typeface="Archivo Black" panose="020B0A03020202020B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u="none" strike="noStrike" spc="331">
                <a:solidFill>
                  <a:srgbClr val="231F20"/>
                </a:solidFill>
                <a:latin typeface="Montserrat Classic Bold" panose="00000800000000000000"/>
              </a:rPr>
              <a:t>01</a:t>
            </a:r>
            <a:endParaRPr lang="en-US" sz="6250" u="none" strike="noStrike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11095" y="5923915"/>
            <a:ext cx="3148330" cy="446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INTRODUCTION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02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92698" y="5967536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BUSINESS PROBLEMS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03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68943" y="5923704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METHODS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04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642776" y="5967536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FINDINGS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05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825402" y="8028765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CORRELATION MATRIX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06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101648" y="8072597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SCATTER PLOT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07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77894" y="8028765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RESIDUE PLOT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03276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08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651726" y="8072597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RECOMMENDATIONS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9677451" y="8580847"/>
            <a:ext cx="184032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09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8915400" y="9639300"/>
            <a:ext cx="3040380" cy="367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CONCLUSION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460" y="4401185"/>
            <a:ext cx="7545070" cy="21736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800" b="1" dirty="0" err="1">
                <a:sym typeface="+mn-ea"/>
              </a:rPr>
              <a:t>BuildKesho</a:t>
            </a:r>
            <a:r>
              <a:rPr lang="en-US" sz="2800" b="1" dirty="0">
                <a:sym typeface="+mn-ea"/>
              </a:rPr>
              <a:t> Consultancy Ltd aims to offer personalized advice to homebuyers, helping them understand how different features of a property contribute to its market value. </a:t>
            </a:r>
            <a:endParaRPr lang="en-US" sz="2800" b="1" spc="216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5865" y="1304925"/>
            <a:ext cx="83331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730" u="none" strike="noStrike" spc="53">
                <a:solidFill>
                  <a:srgbClr val="FFFFFF"/>
                </a:solidFill>
                <a:latin typeface="Archivo Black" panose="020B0A03020202020B04"/>
              </a:rPr>
              <a:t>INTRODUCTION</a:t>
            </a:r>
            <a:endParaRPr lang="en-US" sz="6730" u="none" strike="noStrike" spc="53">
              <a:solidFill>
                <a:srgbClr val="FFFFFF"/>
              </a:solidFill>
              <a:latin typeface="Archivo Black" panose="020B0A03020202020B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13303" y="3699913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514184" y="4098975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3988013" y="4097636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3873740" y="5103326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6713659" y="3726249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6814541" y="4125311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9288369" y="4123972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9174096" y="5129662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2014016" y="3722678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2114897" y="4121740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5" name="Freeform 25"/>
          <p:cNvSpPr/>
          <p:nvPr/>
        </p:nvSpPr>
        <p:spPr>
          <a:xfrm>
            <a:off x="2069511" y="4580104"/>
            <a:ext cx="977057" cy="1121882"/>
          </a:xfrm>
          <a:custGeom>
            <a:avLst/>
            <a:gdLst/>
            <a:ahLst/>
            <a:cxnLst/>
            <a:rect l="l" t="t" r="r" b="b"/>
            <a:pathLst>
              <a:path w="977057" h="1121882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567689" y="4719021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661056" y="4741787"/>
            <a:ext cx="995393" cy="955577"/>
          </a:xfrm>
          <a:custGeom>
            <a:avLst/>
            <a:gdLst/>
            <a:ahLst/>
            <a:cxnLst/>
            <a:rect l="l" t="t" r="r" b="b"/>
            <a:pathLst>
              <a:path w="995393" h="955577">
                <a:moveTo>
                  <a:pt x="0" y="0"/>
                </a:moveTo>
                <a:lnTo>
                  <a:pt x="995394" y="0"/>
                </a:lnTo>
                <a:lnTo>
                  <a:pt x="995394" y="955577"/>
                </a:lnTo>
                <a:lnTo>
                  <a:pt x="0" y="955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863887" y="4719021"/>
            <a:ext cx="1114987" cy="952807"/>
          </a:xfrm>
          <a:custGeom>
            <a:avLst/>
            <a:gdLst/>
            <a:ahLst/>
            <a:cxnLst/>
            <a:rect l="l" t="t" r="r" b="b"/>
            <a:pathLst>
              <a:path w="1114987" h="952807">
                <a:moveTo>
                  <a:pt x="0" y="0"/>
                </a:moveTo>
                <a:lnTo>
                  <a:pt x="1114987" y="0"/>
                </a:lnTo>
                <a:lnTo>
                  <a:pt x="1114987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418509" y="4719021"/>
            <a:ext cx="831541" cy="952807"/>
          </a:xfrm>
          <a:custGeom>
            <a:avLst/>
            <a:gdLst/>
            <a:ahLst/>
            <a:cxnLst/>
            <a:rect l="l" t="t" r="r" b="b"/>
            <a:pathLst>
              <a:path w="831541" h="952807">
                <a:moveTo>
                  <a:pt x="0" y="0"/>
                </a:moveTo>
                <a:lnTo>
                  <a:pt x="831541" y="0"/>
                </a:lnTo>
                <a:lnTo>
                  <a:pt x="831541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23975" y="7075170"/>
            <a:ext cx="3034030" cy="18757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885"/>
              </a:lnSpc>
            </a:pPr>
            <a:r>
              <a:rPr lang="en-US" sz="2800" dirty="0">
                <a:sym typeface="+mn-ea"/>
              </a:rPr>
              <a:t>Which features greatly affect the house prices?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84828" y="6496315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2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733800" y="2604770"/>
            <a:ext cx="3209925" cy="8477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885"/>
              </a:lnSpc>
            </a:pPr>
            <a:r>
              <a:rPr lang="en-US" sz="2800" dirty="0">
                <a:sym typeface="+mn-ea"/>
              </a:rPr>
              <a:t>What is the average pricing of a house?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058880" y="1561853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1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624320" y="7075170"/>
            <a:ext cx="3381375" cy="21062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114300" indent="0">
              <a:buNone/>
            </a:pPr>
            <a:r>
              <a:rPr lang="en-US" sz="2800" dirty="0">
                <a:sym typeface="+mn-ea"/>
              </a:rPr>
              <a:t>How well does the multiple regression model predict house prices in the northwestern county real estate market?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885185" y="6496315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3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098280" y="2607945"/>
            <a:ext cx="4036695" cy="11366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885"/>
              </a:lnSpc>
            </a:pPr>
            <a:r>
              <a:rPr lang="en-US" sz="2800" dirty="0">
                <a:sym typeface="+mn-ea"/>
              </a:rPr>
              <a:t>How do changes in each feature correspond to changes in the predicted house price?</a:t>
            </a:r>
            <a:endParaRPr lang="en-US" sz="2800" dirty="0">
              <a:sym typeface="+mn-ea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359236" y="1564393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4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028170" y="7101205"/>
            <a:ext cx="3531235" cy="25825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114300" indent="0">
              <a:buNone/>
            </a:pPr>
            <a:r>
              <a:rPr lang="en-US" sz="2800" dirty="0">
                <a:sym typeface="+mn-ea"/>
              </a:rPr>
              <a:t>How does the residual distribution look like</a:t>
            </a:r>
            <a:r>
              <a:rPr lang="en-US" sz="2800" dirty="0" smtClean="0">
                <a:sym typeface="+mn-ea"/>
              </a:rPr>
              <a:t>, and </a:t>
            </a:r>
            <a:r>
              <a:rPr lang="en-US" sz="2800" dirty="0">
                <a:sym typeface="+mn-ea"/>
              </a:rPr>
              <a:t>does it meet the assumptions of linear regression?</a:t>
            </a:r>
            <a:endParaRPr lang="en-US" sz="2800" spc="133">
              <a:solidFill>
                <a:srgbClr val="040506"/>
              </a:solidFill>
              <a:latin typeface="Montserrat Light" panose="000004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288751" y="6522651"/>
            <a:ext cx="198665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600" spc="36">
                <a:solidFill>
                  <a:srgbClr val="040506"/>
                </a:solidFill>
                <a:latin typeface="Montserrat Classic" panose="00000500000000000000"/>
              </a:rPr>
              <a:t>5</a:t>
            </a:r>
            <a:endParaRPr lang="en-US" sz="2600" spc="36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43" name="TextBox 30"/>
          <p:cNvSpPr txBox="1"/>
          <p:nvPr/>
        </p:nvSpPr>
        <p:spPr>
          <a:xfrm>
            <a:off x="3686535" y="114176"/>
            <a:ext cx="10906040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010101"/>
                </a:solidFill>
                <a:latin typeface="Archivo Black" panose="020B0A03020202020B04"/>
              </a:rPr>
              <a:t>BUSINESS PROBLEM</a:t>
            </a:r>
            <a:endParaRPr lang="en-US" sz="4745" u="none" strike="noStrike" spc="37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2386330" y="988695"/>
            <a:ext cx="127107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dirty="0">
                <a:sym typeface="+mn-ea"/>
              </a:rPr>
              <a:t>Our Business Model will answer the following questions:</a:t>
            </a:r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460" y="4401185"/>
            <a:ext cx="7545070" cy="21736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2800" b="1" dirty="0" smtClean="0">
                <a:sym typeface="+mn-ea"/>
              </a:rPr>
              <a:t>The </a:t>
            </a:r>
            <a:r>
              <a:rPr lang="en-US" sz="2800" b="1" dirty="0">
                <a:sym typeface="+mn-ea"/>
              </a:rPr>
              <a:t>project employs multiple linear regression modeling to gain valuable insights into house sales within </a:t>
            </a:r>
            <a:r>
              <a:rPr lang="en-US" sz="2800" b="1" dirty="0" smtClean="0">
                <a:sym typeface="+mn-ea"/>
              </a:rPr>
              <a:t>Northwestern </a:t>
            </a:r>
            <a:r>
              <a:rPr lang="en-US" sz="2800" b="1" dirty="0">
                <a:sym typeface="+mn-ea"/>
              </a:rPr>
              <a:t>County. </a:t>
            </a:r>
            <a:endParaRPr lang="en-US" sz="2800" b="1" dirty="0">
              <a:sym typeface="+mn-ea"/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en-US" sz="2800" b="1" dirty="0">
                <a:sym typeface="+mn-ea"/>
              </a:rPr>
              <a:t>The utilization of advanced statistical techniques will allow us to explore and understand the multifaceted relationships between various independent variables and house prices.</a:t>
            </a:r>
            <a:endParaRPr lang="en-US" sz="2800" b="1" spc="216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5865" y="1304925"/>
            <a:ext cx="83331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730" u="none" strike="noStrike" spc="53">
                <a:solidFill>
                  <a:srgbClr val="FFFFFF"/>
                </a:solidFill>
                <a:latin typeface="Archivo Black" panose="020B0A03020202020B04"/>
              </a:rPr>
              <a:t>METHODS</a:t>
            </a:r>
            <a:endParaRPr lang="en-US" sz="6730" u="none" strike="noStrike" spc="53">
              <a:solidFill>
                <a:srgbClr val="FFFFFF"/>
              </a:solidFill>
              <a:latin typeface="Archivo Black" panose="020B0A03020202020B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01</a:t>
              </a:r>
              <a:endParaRPr lang="en-US" sz="2980" spc="2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76727"/>
            <a:ext cx="6346855" cy="61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010" dirty="0">
                <a:sym typeface="+mn-ea"/>
              </a:rPr>
              <a:t>The estimated value of a house is 6.7 million while holding all other variables constant. 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FFFFFF"/>
                </a:solidFill>
                <a:latin typeface="Archivo Black" panose="020B0A03020202020B04"/>
              </a:rPr>
              <a:t>FINDINGS</a:t>
            </a:r>
            <a:endParaRPr lang="en-US" sz="4745" u="none" strike="noStrike" spc="37">
              <a:solidFill>
                <a:srgbClr val="FFFFFF"/>
              </a:solidFill>
              <a:latin typeface="Archivo Black" panose="020B0A03020202020B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794480" y="5243984"/>
            <a:ext cx="736150" cy="662821"/>
            <a:chOff x="0" y="0"/>
            <a:chExt cx="193883" cy="1745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02</a:t>
              </a:r>
              <a:endParaRPr lang="en-US" sz="2980" spc="2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225" y="4991100"/>
            <a:ext cx="6199505" cy="10731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2775"/>
              </a:lnSpc>
              <a:spcBef>
                <a:spcPct val="0"/>
              </a:spcBef>
            </a:pPr>
            <a:r>
              <a:rPr lang="en-US" sz="2010" dirty="0">
                <a:sym typeface="+mn-ea"/>
              </a:rPr>
              <a:t>The R-squared explains approximately 65% of variance in the dependent variable (price) that is explained by the independent variables</a:t>
            </a:r>
            <a:r>
              <a:rPr lang="en-US" sz="2010" dirty="0" smtClean="0">
                <a:sym typeface="+mn-ea"/>
              </a:rPr>
              <a:t>. The </a:t>
            </a:r>
            <a:r>
              <a:rPr lang="en-US" sz="2010" dirty="0">
                <a:sym typeface="+mn-ea"/>
              </a:rPr>
              <a:t>R-squared suggests that the model is able to capture a significant portion of the variability in home prices.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1794480" y="7072828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03</a:t>
              </a:r>
              <a:endParaRPr lang="en-US" sz="2980" spc="2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66821" y="6896298"/>
            <a:ext cx="6346855" cy="142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5"/>
              </a:lnSpc>
              <a:spcBef>
                <a:spcPct val="0"/>
              </a:spcBef>
            </a:pPr>
            <a:r>
              <a:rPr lang="en-US" sz="2010" dirty="0">
                <a:sym typeface="+mn-ea"/>
              </a:rPr>
              <a:t>Based on coefficient of the coefficient model an increase of one bathroom will increase the estimated value by 50,430 </a:t>
            </a:r>
            <a:r>
              <a:rPr lang="en-US" sz="2010" dirty="0" smtClean="0">
                <a:sym typeface="+mn-ea"/>
              </a:rPr>
              <a:t>USD while an </a:t>
            </a:r>
            <a:r>
              <a:rPr lang="en-US" sz="2010" dirty="0">
                <a:sym typeface="+mn-ea"/>
              </a:rPr>
              <a:t>increase of one bedroom will decrease the estimated value by 42,820 USD. 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  <p:grpSp>
        <p:nvGrpSpPr>
          <p:cNvPr id="39" name="Group 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35"/>
          <p:cNvGrpSpPr/>
          <p:nvPr/>
        </p:nvGrpSpPr>
        <p:grpSpPr>
          <a:xfrm rot="0">
            <a:off x="1828770" y="8657153"/>
            <a:ext cx="736150" cy="662821"/>
            <a:chOff x="0" y="0"/>
            <a:chExt cx="193883" cy="174570"/>
          </a:xfrm>
        </p:grpSpPr>
        <p:sp>
          <p:nvSpPr>
            <p:cNvPr id="45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6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80" spc="29">
                  <a:solidFill>
                    <a:srgbClr val="FFFFFF"/>
                  </a:solidFill>
                  <a:latin typeface="Montserrat Classic Bold" panose="00000800000000000000"/>
                </a:rPr>
                <a:t>04</a:t>
              </a:r>
              <a:endParaRPr lang="en-US" sz="2980" spc="29">
                <a:solidFill>
                  <a:srgbClr val="FFFFFF"/>
                </a:solidFill>
                <a:latin typeface="Montserrat Classic Bold" panose="00000800000000000000"/>
              </a:endParaRPr>
            </a:p>
          </p:txBody>
        </p:sp>
      </p:grpSp>
      <p:sp>
        <p:nvSpPr>
          <p:cNvPr id="47" name="TextBox 38"/>
          <p:cNvSpPr txBox="1"/>
          <p:nvPr/>
        </p:nvSpPr>
        <p:spPr>
          <a:xfrm>
            <a:off x="2701111" y="8480623"/>
            <a:ext cx="6346855" cy="61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114300" indent="0">
              <a:buNone/>
            </a:pPr>
            <a:r>
              <a:rPr lang="en-US" sz="2010" dirty="0">
                <a:sym typeface="+mn-ea"/>
              </a:rPr>
              <a:t>The </a:t>
            </a:r>
            <a:r>
              <a:rPr lang="en-US" sz="2010" dirty="0" smtClean="0">
                <a:sym typeface="+mn-ea"/>
              </a:rPr>
              <a:t>p-values </a:t>
            </a:r>
            <a:r>
              <a:rPr lang="en-US" sz="2010" dirty="0">
                <a:sym typeface="+mn-ea"/>
              </a:rPr>
              <a:t>are low all below 0.05 and this shows the model is statistically </a:t>
            </a:r>
            <a:r>
              <a:rPr lang="en-US" sz="2010" dirty="0" smtClean="0">
                <a:sym typeface="+mn-ea"/>
              </a:rPr>
              <a:t>significant</a:t>
            </a:r>
            <a:endParaRPr lang="en-US" sz="2010" spc="197">
              <a:solidFill>
                <a:srgbClr val="231F20"/>
              </a:solidFill>
              <a:latin typeface="Montserrat Light" panose="000004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304800" y="876300"/>
            <a:ext cx="8324215" cy="186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CORRELATION MATRIX FINDINGS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BORCELLE</a:t>
            </a:r>
            <a:endParaRPr lang="en-US" sz="1845" spc="-36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600200" y="3761740"/>
            <a:ext cx="4382135" cy="436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heatmap shows relationship between different variables.</a:t>
            </a:r>
            <a:endParaRPr lang="en-US" sz="2000" dirty="0">
              <a:sym typeface="+mn-e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676400" y="4762500"/>
            <a:ext cx="4405630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squareft_living of a house has the highest relationship with price.The larger the living room the higher the price</a:t>
            </a:r>
            <a:endParaRPr lang="en-US" sz="2000" dirty="0">
              <a:sym typeface="+mn-ea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677035" y="5981700"/>
            <a:ext cx="4290060" cy="15944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285750" indent="-28575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bathrooms has the second highest relationship with price,meaning the higher the number of bathrooms the higher the price</a:t>
            </a:r>
            <a:endParaRPr lang="en-US" sz="2000" dirty="0">
              <a:sym typeface="+mn-ea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38100"/>
            <a:ext cx="9602470" cy="10246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76200" y="876300"/>
            <a:ext cx="6621780" cy="186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SCATTER PLOT FINDINGS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BORCELLE</a:t>
            </a:r>
            <a:endParaRPr lang="en-US" sz="1845" spc="-36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38100"/>
            <a:ext cx="9602470" cy="10246360"/>
          </a:xfrm>
          <a:prstGeom prst="rect">
            <a:avLst/>
          </a:prstGeom>
        </p:spPr>
      </p:pic>
      <p:sp>
        <p:nvSpPr>
          <p:cNvPr id="57" name="TextBox 42"/>
          <p:cNvSpPr txBox="1"/>
          <p:nvPr/>
        </p:nvSpPr>
        <p:spPr>
          <a:xfrm>
            <a:off x="1295400" y="3223260"/>
            <a:ext cx="4740910" cy="14338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Price against top five independent variables with a positive coefficient </a:t>
            </a:r>
            <a:endParaRPr lang="en-US" sz="2000" dirty="0">
              <a:sym typeface="+mn-ea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8100"/>
            <a:ext cx="11614150" cy="10012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76200" y="876300"/>
            <a:ext cx="6621780" cy="1869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RESIDUE PLOT FINDINGS</a:t>
            </a:r>
            <a:endParaRPr 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845" spc="-36">
                <a:solidFill>
                  <a:srgbClr val="F2F4F5"/>
                </a:solidFill>
                <a:latin typeface="Montserrat Light" panose="00000400000000000000"/>
              </a:rPr>
              <a:t>BORCELLE</a:t>
            </a:r>
            <a:endParaRPr lang="en-US" sz="1845" spc="-36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-38100"/>
            <a:ext cx="9602470" cy="10246360"/>
          </a:xfrm>
          <a:prstGeom prst="rect">
            <a:avLst/>
          </a:prstGeom>
        </p:spPr>
      </p:pic>
      <p:sp>
        <p:nvSpPr>
          <p:cNvPr id="57" name="TextBox 42"/>
          <p:cNvSpPr txBox="1"/>
          <p:nvPr/>
        </p:nvSpPr>
        <p:spPr>
          <a:xfrm>
            <a:off x="1295400" y="3223260"/>
            <a:ext cx="4740910" cy="14338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l">
              <a:lnSpc>
                <a:spcPts val="1705"/>
              </a:lnSpc>
              <a:spcBef>
                <a:spcPct val="0"/>
              </a:spcBef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The residue plot is normally distributed thus the model prediction is unbiased comment for the residue plot</a:t>
            </a:r>
            <a:endParaRPr lang="en-US" sz="2000" dirty="0">
              <a:sym typeface="+mn-ea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8100"/>
            <a:ext cx="11614150" cy="100120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1595" y="635"/>
            <a:ext cx="11842115" cy="10207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4138</Words>
  <Application>WPS Presentation</Application>
  <PresentationFormat>On-screen Show (4:3)</PresentationFormat>
  <Paragraphs>163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Archivo Black</vt:lpstr>
      <vt:lpstr>Montserrat Classic Bold</vt:lpstr>
      <vt:lpstr>Montserrat Light</vt:lpstr>
      <vt:lpstr>Montserrat Classic</vt:lpstr>
      <vt:lpstr>Montserrat Light Bold</vt:lpstr>
      <vt:lpstr>Microsoft YaHei</vt:lpstr>
      <vt:lpstr>Arial Unicode MS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/>
  <cp:lastModifiedBy>Mark Kuria</cp:lastModifiedBy>
  <cp:revision>15</cp:revision>
  <dcterms:created xsi:type="dcterms:W3CDTF">2006-08-16T00:00:00Z</dcterms:created>
  <dcterms:modified xsi:type="dcterms:W3CDTF">2024-01-04T04:35:03Z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E008A0E587854AE8BFF61B0C1E1B1B10_13</vt:lpwstr>
  </property>
  <property fmtid="{D5CDD505-2E9C-101B-9397-08002B2CF9AE}" pid="3" name="KSOProductBuildVer">
    <vt:lpwstr>1033-12.2.0.13359</vt:lpwstr>
  </property>
</Properties>
</file>